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56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2" r:id="rId14"/>
    <p:sldId id="271" r:id="rId15"/>
    <p:sldId id="273" r:id="rId16"/>
    <p:sldId id="274" r:id="rId17"/>
    <p:sldId id="275" r:id="rId18"/>
    <p:sldId id="276" r:id="rId19"/>
    <p:sldId id="257" r:id="rId20"/>
    <p:sldId id="258" r:id="rId21"/>
    <p:sldId id="277" r:id="rId22"/>
    <p:sldId id="259" r:id="rId23"/>
    <p:sldId id="260" r:id="rId24"/>
    <p:sldId id="261" r:id="rId25"/>
    <p:sldId id="262" r:id="rId26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ен стил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Без стил, мрежа в таблица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анаил Сапунджиев (22172105)" userId="S::f22172105@students.tugab.bg::2d9b8758-6c6c-4fe6-902b-7ea98cf9a140" providerId="AD" clId="Web-{DDE73455-F340-4EAB-AE48-B7D50641CF14}"/>
    <pc:docChg chg="modSld">
      <pc:chgData name="Данаил Сапунджиев (22172105)" userId="S::f22172105@students.tugab.bg::2d9b8758-6c6c-4fe6-902b-7ea98cf9a140" providerId="AD" clId="Web-{DDE73455-F340-4EAB-AE48-B7D50641CF14}" dt="2023-02-14T16:33:57.831" v="1" actId="1076"/>
      <pc:docMkLst>
        <pc:docMk/>
      </pc:docMkLst>
      <pc:sldChg chg="modSp">
        <pc:chgData name="Данаил Сапунджиев (22172105)" userId="S::f22172105@students.tugab.bg::2d9b8758-6c6c-4fe6-902b-7ea98cf9a140" providerId="AD" clId="Web-{DDE73455-F340-4EAB-AE48-B7D50641CF14}" dt="2023-02-14T16:33:57.831" v="1" actId="1076"/>
        <pc:sldMkLst>
          <pc:docMk/>
          <pc:sldMk cId="3092826942" sldId="272"/>
        </pc:sldMkLst>
        <pc:spChg chg="mod">
          <ac:chgData name="Данаил Сапунджиев (22172105)" userId="S::f22172105@students.tugab.bg::2d9b8758-6c6c-4fe6-902b-7ea98cf9a140" providerId="AD" clId="Web-{DDE73455-F340-4EAB-AE48-B7D50641CF14}" dt="2023-02-14T16:33:57.831" v="1" actId="1076"/>
          <ac:spMkLst>
            <pc:docMk/>
            <pc:sldMk cId="3092826942" sldId="272"/>
            <ac:spMk id="3" creationId="{046B4350-F462-5418-8E74-B545D72B9A5C}"/>
          </ac:spMkLst>
        </pc:spChg>
      </pc:sldChg>
    </pc:docChg>
  </pc:docChgLst>
  <pc:docChgLst>
    <pc:chgData name="Виктор Георгиев (22372124)" userId="S::f22372124@students.tugab.bg::1ac4ef1f-2f37-4b18-a75e-1e581cc48d65" providerId="AD" clId="Web-{451F64BD-C7D1-468A-813D-67CF8BD48350}"/>
    <pc:docChg chg="modSld">
      <pc:chgData name="Виктор Георгиев (22372124)" userId="S::f22372124@students.tugab.bg::1ac4ef1f-2f37-4b18-a75e-1e581cc48d65" providerId="AD" clId="Web-{451F64BD-C7D1-468A-813D-67CF8BD48350}" dt="2024-12-15T21:17:06.611" v="3"/>
      <pc:docMkLst>
        <pc:docMk/>
      </pc:docMkLst>
      <pc:sldChg chg="modSp">
        <pc:chgData name="Виктор Георгиев (22372124)" userId="S::f22372124@students.tugab.bg::1ac4ef1f-2f37-4b18-a75e-1e581cc48d65" providerId="AD" clId="Web-{451F64BD-C7D1-468A-813D-67CF8BD48350}" dt="2024-12-15T21:12:37.492" v="1" actId="1076"/>
        <pc:sldMkLst>
          <pc:docMk/>
          <pc:sldMk cId="2387545719" sldId="273"/>
        </pc:sldMkLst>
        <pc:spChg chg="mod">
          <ac:chgData name="Виктор Георгиев (22372124)" userId="S::f22372124@students.tugab.bg::1ac4ef1f-2f37-4b18-a75e-1e581cc48d65" providerId="AD" clId="Web-{451F64BD-C7D1-468A-813D-67CF8BD48350}" dt="2024-12-15T21:12:37.492" v="1" actId="1076"/>
          <ac:spMkLst>
            <pc:docMk/>
            <pc:sldMk cId="2387545719" sldId="273"/>
            <ac:spMk id="3" creationId="{86512F24-87CB-FFB3-36EB-D1C1AABCAB6F}"/>
          </ac:spMkLst>
        </pc:spChg>
      </pc:sldChg>
      <pc:sldChg chg="modSp">
        <pc:chgData name="Виктор Георгиев (22372124)" userId="S::f22372124@students.tugab.bg::1ac4ef1f-2f37-4b18-a75e-1e581cc48d65" providerId="AD" clId="Web-{451F64BD-C7D1-468A-813D-67CF8BD48350}" dt="2024-12-15T21:17:06.611" v="3"/>
        <pc:sldMkLst>
          <pc:docMk/>
          <pc:sldMk cId="2565147834" sldId="274"/>
        </pc:sldMkLst>
        <pc:picChg chg="mod modCrop">
          <ac:chgData name="Виктор Георгиев (22372124)" userId="S::f22372124@students.tugab.bg::1ac4ef1f-2f37-4b18-a75e-1e581cc48d65" providerId="AD" clId="Web-{451F64BD-C7D1-468A-813D-67CF8BD48350}" dt="2024-12-15T21:17:06.611" v="3"/>
          <ac:picMkLst>
            <pc:docMk/>
            <pc:sldMk cId="2565147834" sldId="274"/>
            <ac:picMk id="5" creationId="{52CC5887-FCCC-126C-EFA8-CFCA2DAF340B}"/>
          </ac:picMkLst>
        </pc:picChg>
      </pc:sldChg>
    </pc:docChg>
  </pc:docChgLst>
  <pc:docChgLst>
    <pc:chgData name="Марин Тодоров (22372108)" userId="S::f22372108@students.tugab.bg::5358847b-1d3e-4bd2-8bce-0c7bf3445850" providerId="AD" clId="Web-{FD3B10A6-D504-6375-2B19-0AB3721CAD3D}"/>
    <pc:docChg chg="modSld">
      <pc:chgData name="Марин Тодоров (22372108)" userId="S::f22372108@students.tugab.bg::5358847b-1d3e-4bd2-8bce-0c7bf3445850" providerId="AD" clId="Web-{FD3B10A6-D504-6375-2B19-0AB3721CAD3D}" dt="2024-12-15T20:11:54.061" v="0" actId="1076"/>
      <pc:docMkLst>
        <pc:docMk/>
      </pc:docMkLst>
      <pc:sldChg chg="modSp">
        <pc:chgData name="Марин Тодоров (22372108)" userId="S::f22372108@students.tugab.bg::5358847b-1d3e-4bd2-8bce-0c7bf3445850" providerId="AD" clId="Web-{FD3B10A6-D504-6375-2B19-0AB3721CAD3D}" dt="2024-12-15T20:11:54.061" v="0" actId="1076"/>
        <pc:sldMkLst>
          <pc:docMk/>
          <pc:sldMk cId="561443460" sldId="261"/>
        </pc:sldMkLst>
        <pc:picChg chg="mod">
          <ac:chgData name="Марин Тодоров (22372108)" userId="S::f22372108@students.tugab.bg::5358847b-1d3e-4bd2-8bce-0c7bf3445850" providerId="AD" clId="Web-{FD3B10A6-D504-6375-2B19-0AB3721CAD3D}" dt="2024-12-15T20:11:54.061" v="0" actId="1076"/>
          <ac:picMkLst>
            <pc:docMk/>
            <pc:sldMk cId="561443460" sldId="261"/>
            <ac:picMk id="5" creationId="{BC8FB64F-0F0C-4519-B6F7-F77F9FCDE4A2}"/>
          </ac:picMkLst>
        </pc:picChg>
      </pc:sldChg>
    </pc:docChg>
  </pc:docChgLst>
</pc:chgInfo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0443B5-D872-47B7-9B94-912AB9109CA6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1B40C-C1C6-4D5A-8B2B-000CB02BF8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79524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1B40C-C1C6-4D5A-8B2B-000CB02BF8EA}" type="slidenum">
              <a:rPr lang="bg-BG" smtClean="0"/>
              <a:t>13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88358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1B40C-C1C6-4D5A-8B2B-000CB02BF8EA}" type="slidenum">
              <a:rPr lang="bg-BG" smtClean="0"/>
              <a:t>18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08225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C95583C-D7EC-40B9-AB03-076BE71B3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8046AE30-081B-4001-B2BD-A75D5014E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9D8B2261-BED2-4F0D-99D6-79F1E6793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127509C6-71D3-4DB1-99F6-465831D72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CD304A2D-4795-4E00-861F-9C2DCD9F5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57422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78D4837-B951-4F17-8337-9CFDA641B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7ECB4BF2-18F0-4E24-92A4-334E23342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B6FA9424-6885-4722-9EAD-C0B69E97E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C987E38C-5F90-4271-98C1-A80FCEE3C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742D10AA-F871-4A28-8EF8-5FB709F96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53113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F9F7EECB-F3E2-42BA-8148-0CDC198B04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7D92C8B6-290E-4F67-AA70-9C9C39B94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0FD47EE8-DA98-4C1E-842C-29DE358F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78CA8133-4D51-4A84-AEF8-FDE2FE1B6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7598D89C-B817-4E06-A2B3-DF764B663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68733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F3022E7-52AD-4B36-86D4-968DAC81F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B9BE2DE-9134-4E3D-A7FD-2288522B3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962E4690-C087-4C64-B601-C1C97E954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8A79A5B2-35C3-4AED-A14B-5075BFC12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957D6CBB-7B9E-4BEC-8379-2E0B3FBA1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35664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C8AEA82-A21C-46D2-85CA-EE46D374B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A4591AE3-9BAE-46DB-A6C2-CCD178480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667197C3-3FE7-4A0A-88C9-22781F95A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03BC51AE-1727-4A86-8690-A739E4A4E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10C685F2-0482-4C20-88F9-1BB7C5E4B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6608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56B854C-2006-4917-93A6-7C4D8C2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E3B79D8-466F-4736-92B1-459445CEB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2E663E7A-1E2D-41D4-9FEE-168D64EAB8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D7BB9C7C-D09A-4871-A6E5-941A1BF09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D125C5C4-FC34-4B19-9E27-27C16CB7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73225071-96FD-45FD-B3B3-5396EAB4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01905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50FBA82-D57E-48C5-9F4F-EC4DF08CF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735D8AB6-8548-4E2B-8136-9EB4CA007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6B40AD46-8929-4985-966A-901C9FB0E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A239C9B0-3625-4C2C-AFA5-00EA7C3EE4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D816234A-EB86-4292-8C11-06C4499692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012974EB-CB79-47BB-900C-393F96B7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15BA9CE8-5DBB-41F5-8BA2-648071C5C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A278DC2C-9717-4EB5-B9B7-D353056F4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55400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7B174C3-C295-4EF0-8765-D06CCA9C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E03562C0-D6D6-4E40-953C-ABD3EF2DB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DC8FEC2C-AA81-4F04-99D4-6646804AE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E7A8116E-92A1-47AE-94C3-66E0D15FE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04041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F160AEDF-A93F-4BCE-89FD-52EB658D1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0D471EF5-0C8C-4D7C-B0B9-D010E699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A08FB1BA-DA46-485D-B010-43319F04A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74690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FBEB787-B12A-4080-82BF-E56A8AE3B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6E73329-647C-46B4-A0CB-D482623FD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B2856F28-D81B-4408-8A36-B8165780E7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9E8D45DB-25EA-4029-AF2E-9835A303F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CCC53CA9-C2E6-45F1-B656-5D2AED05C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1A8D4E19-E43F-4F3E-B87D-5A6F68FF1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86704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89F05F3-B3B6-4D3A-8FB8-7292DDAE6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C83BFFFF-3110-4F84-A2A1-08F75C1DF8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B24DF9C7-A743-46BB-94B2-D06BCC97C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3CCDBA65-CC7B-41B5-82A2-E6F0D2E2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F512B50E-88EF-4DF5-A30A-7470BB0B3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146D7634-6AE9-45D7-8EE1-347F482B4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68166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BC642768-2B1F-4B1F-8333-329E86D9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1E648D6E-A6F4-43C9-8E1C-C5F8FE7AA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8CA4908C-B3BA-4A75-88F5-717DD58909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0CDA3-AC95-4707-8D0D-42FD45B59C10}" type="datetimeFigureOut">
              <a:rPr lang="bg-BG" smtClean="0"/>
              <a:t>30.1.2025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D1B368F4-1138-4C90-BFF7-54879ECB22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AE01405A-36B4-4897-9A9F-DF5BB62FA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9538E-A741-401E-ACFA-1CDE10055D7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6802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6E41233-F3E1-4A05-8A9D-1B3F893F92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Регулярни Изрази</a:t>
            </a:r>
          </a:p>
        </p:txBody>
      </p:sp>
    </p:spTree>
    <p:extLst>
      <p:ext uri="{BB962C8B-B14F-4D97-AF65-F5344CB8AC3E}">
        <p14:creationId xmlns:p14="http://schemas.microsoft.com/office/powerpoint/2010/main" val="58664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A888210-40F0-29E1-4181-842B495DC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9848"/>
          </a:xfrm>
        </p:spPr>
        <p:txBody>
          <a:bodyPr>
            <a:noAutofit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Операции на езици – примери: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046B4350-F462-5418-8E74-B545D72B9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055"/>
            <a:ext cx="10515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Нека са дадени езици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L1{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,01,a1}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L2={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,02,1b}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над азбуката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К=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{0,1,2,a,b}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Да се извършат следните операции над езиците: обединение, сечение, разлика и произведение.</a:t>
            </a:r>
          </a:p>
          <a:p>
            <a:pPr marL="0" indent="0" algn="just">
              <a:buNone/>
            </a:pP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bg-BG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Решение:</a:t>
            </a:r>
          </a:p>
          <a:p>
            <a:pPr marL="0" indent="0" algn="just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∪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={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,01,a1,02,1b}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 algn="just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∩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={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 algn="just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={01,a1}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 algn="just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={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,01,a1,02,1b,0102,011b,a102,a11b}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826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49D42C7-A211-7810-F862-3E0585930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3543"/>
          </a:xfrm>
        </p:spPr>
        <p:txBody>
          <a:bodyPr>
            <a:noAutofit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Регулярни изрази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F69D0E1-1D7F-A939-2683-67CBC2CC1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Съществуват три начина за задаване на регулярни езици:</a:t>
            </a: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Чрез регулярен израз;</a:t>
            </a: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Чрез описание на множеството от думи, които се съдържат в езика;</a:t>
            </a: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Чрез регулярна граматика;</a:t>
            </a:r>
          </a:p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тази презентация ще разгледаме описание на регулярни езици чрез регулярни изрази</a:t>
            </a:r>
          </a:p>
        </p:txBody>
      </p:sp>
    </p:spTree>
    <p:extLst>
      <p:ext uri="{BB962C8B-B14F-4D97-AF65-F5344CB8AC3E}">
        <p14:creationId xmlns:p14="http://schemas.microsoft.com/office/powerpoint/2010/main" val="2546442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F5175ED-7AA8-9678-D73B-A45A67462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7238"/>
          </a:xfrm>
        </p:spPr>
        <p:txBody>
          <a:bodyPr/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</a:t>
            </a:r>
            <a:r>
              <a:rPr lang="bg-BG" dirty="0"/>
              <a:t> за регулярни изрази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6512F24-87CB-FFB3-36EB-D1C1AABCA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807" y="1034109"/>
            <a:ext cx="10515600" cy="5072054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 се напише регулярен израз над азбуката </a:t>
            </a:r>
            <a:r>
              <a:rPr lang="bg-BG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А=</a:t>
            </a:r>
            <a:r>
              <a:rPr lang="en-US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{0,1},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който разпознава думи, завършващи на </a:t>
            </a:r>
            <a:r>
              <a:rPr lang="bg-BG" sz="3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endParaRPr lang="en-US" sz="3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Очевидно всички думи трябва да завършват на </a:t>
            </a:r>
            <a:r>
              <a:rPr lang="bg-BG" sz="3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но няма ограничение с какъв низ да започват. Следователно може да ги представим като произведение на два регулярни израза: </a:t>
            </a:r>
            <a:r>
              <a:rPr lang="el-GR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l-GR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където </a:t>
            </a:r>
            <a:r>
              <a:rPr lang="el-GR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разпознава коя да е дума от азбуката </a:t>
            </a:r>
            <a:r>
              <a:rPr lang="bg-BG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 </a:t>
            </a:r>
            <a:r>
              <a:rPr lang="el-GR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Следователно се получава следния регулярен израз като решение:</a:t>
            </a:r>
            <a:endParaRPr lang="en-US" sz="3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l-GR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l-GR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=(0+1)*1.</a:t>
            </a:r>
          </a:p>
          <a:p>
            <a:pPr marL="0" indent="0" algn="just">
              <a:buNone/>
            </a:pPr>
            <a:r>
              <a:rPr lang="bg-BG" sz="33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ЗАБЕЛЕЖКА!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означава че може да се избере едно от двете, а звездичката означава че думата преди нея може да се повтаря произволен брой пъти или нито веднъж.</a:t>
            </a:r>
          </a:p>
          <a:p>
            <a:pPr marL="0" indent="0" algn="just">
              <a:buNone/>
            </a:pPr>
            <a:b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Думи отговарящи на горния регулярен израз са </a:t>
            </a:r>
            <a:r>
              <a:rPr lang="bg-BG" sz="33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1, 01, 11, 0111101, 0101011, 1010101</a:t>
            </a:r>
            <a:r>
              <a:rPr lang="bg-BG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др.</a:t>
            </a:r>
          </a:p>
          <a:p>
            <a:pPr marL="0" indent="0">
              <a:buNone/>
            </a:pP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87545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A5DEF49-8E7E-FD01-FDDF-588667F5A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Някои регулярни изрази над азбуката А=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Контейнер за съдържание 4" descr="Картина, която съдържа текст, вестник, разписка, документ&#10;&#10;Описанието е генерирано автоматично">
            <a:extLst>
              <a:ext uri="{FF2B5EF4-FFF2-40B4-BE49-F238E27FC236}">
                <a16:creationId xmlns:a16="http://schemas.microsoft.com/office/drawing/2014/main" id="{52CC5887-FCCC-126C-EFA8-CFCA2DAF3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4" t="-200" r="114" b="200"/>
          <a:stretch/>
        </p:blipFill>
        <p:spPr>
          <a:xfrm>
            <a:off x="1668544" y="1825624"/>
            <a:ext cx="8465278" cy="4810850"/>
          </a:xfrm>
        </p:spPr>
      </p:pic>
    </p:spTree>
    <p:extLst>
      <p:ext uri="{BB962C8B-B14F-4D97-AF65-F5344CB8AC3E}">
        <p14:creationId xmlns:p14="http://schemas.microsoft.com/office/powerpoint/2010/main" val="2565147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онтейнер за съдържание 5" descr="Картина, която съдържа текст, вестник, разписка, документ&#10;&#10;Описанието е генерирано автоматично">
            <a:extLst>
              <a:ext uri="{FF2B5EF4-FFF2-40B4-BE49-F238E27FC236}">
                <a16:creationId xmlns:a16="http://schemas.microsoft.com/office/drawing/2014/main" id="{EB20A45E-681C-30C7-02EC-303916005F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08" y="1825625"/>
            <a:ext cx="10038779" cy="4886260"/>
          </a:xfrm>
        </p:spPr>
      </p:pic>
      <p:sp>
        <p:nvSpPr>
          <p:cNvPr id="4" name="Заглавие 1">
            <a:extLst>
              <a:ext uri="{FF2B5EF4-FFF2-40B4-BE49-F238E27FC236}">
                <a16:creationId xmlns:a16="http://schemas.microsoft.com/office/drawing/2014/main" id="{FA0F4909-9C99-3809-01CF-5094616C5B7C}"/>
              </a:ext>
            </a:extLst>
          </p:cNvPr>
          <p:cNvSpPr txBox="1">
            <a:spLocks/>
          </p:cNvSpPr>
          <p:nvPr/>
        </p:nvSpPr>
        <p:spPr>
          <a:xfrm>
            <a:off x="868052" y="32898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Някои регулярни изрази над азбуката А=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999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770D2CE-549A-EE2D-D389-F7E18B3C0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651" y="0"/>
            <a:ext cx="10515600" cy="624595"/>
          </a:xfrm>
        </p:spPr>
        <p:txBody>
          <a:bodyPr>
            <a:noAutofit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</a:p>
        </p:txBody>
      </p:sp>
      <p:pic>
        <p:nvPicPr>
          <p:cNvPr id="5" name="Картина 4" descr="Картина, която съдържа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09C5268D-E3C0-1D2D-549B-910B1E4F3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" y="691540"/>
            <a:ext cx="12192000" cy="1983314"/>
          </a:xfrm>
          <a:prstGeom prst="rect">
            <a:avLst/>
          </a:prstGeom>
        </p:spPr>
      </p:pic>
      <p:pic>
        <p:nvPicPr>
          <p:cNvPr id="7" name="Картина 6" descr="Картина, която съдържа текст, табло&#10;&#10;Описанието е генерирано автоматично">
            <a:extLst>
              <a:ext uri="{FF2B5EF4-FFF2-40B4-BE49-F238E27FC236}">
                <a16:creationId xmlns:a16="http://schemas.microsoft.com/office/drawing/2014/main" id="{98BC76CB-F07F-8DD9-7530-AFA1710C9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" y="2932230"/>
            <a:ext cx="12192000" cy="363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091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 descr="Картина, която съдържа текст, вестник, разписка&#10;&#10;Описанието е генерирано автоматично">
            <a:extLst>
              <a:ext uri="{FF2B5EF4-FFF2-40B4-BE49-F238E27FC236}">
                <a16:creationId xmlns:a16="http://schemas.microsoft.com/office/drawing/2014/main" id="{F6AA6251-C6C1-4CAC-8791-CDE7A07CD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0" y="0"/>
            <a:ext cx="11452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88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 descr="Картина, която съдържа текст, разписка, документ&#10;&#10;Описанието е генерирано автоматично">
            <a:extLst>
              <a:ext uri="{FF2B5EF4-FFF2-40B4-BE49-F238E27FC236}">
                <a16:creationId xmlns:a16="http://schemas.microsoft.com/office/drawing/2014/main" id="{6EB5548C-12AA-4547-8938-8F981CC2E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8" y="0"/>
            <a:ext cx="120081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48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72393F0-F31D-E84C-CA10-B640D7C06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590"/>
            <a:ext cx="10515600" cy="652970"/>
          </a:xfrm>
        </p:spPr>
        <p:txBody>
          <a:bodyPr>
            <a:noAutofit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</p:txBody>
      </p:sp>
      <p:pic>
        <p:nvPicPr>
          <p:cNvPr id="5" name="Картина 4" descr="Картина, която съдържа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D13A243A-27BF-91A7-A45F-B74E26BDA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117"/>
            <a:ext cx="12192000" cy="155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948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 descr="Картина, която съдържа текст, вестник, табелка, разписка&#10;&#10;Описанието е генерирано автоматично">
            <a:extLst>
              <a:ext uri="{FF2B5EF4-FFF2-40B4-BE49-F238E27FC236}">
                <a16:creationId xmlns:a16="http://schemas.microsoft.com/office/drawing/2014/main" id="{78F88562-22E2-4D53-8160-AFF847317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195" y="350874"/>
            <a:ext cx="9709609" cy="584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89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59B6F8F-91E7-B566-599E-0F987451A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263"/>
          </a:xfrm>
        </p:spPr>
        <p:txBody>
          <a:bodyPr>
            <a:normAutofit fontScale="90000"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АЗБУКА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A36D34BB-A5A5-81BA-C809-3410C0936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248"/>
            <a:ext cx="10515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Азбука (или речник) се нарича всяко крайно множество от символи. Символите се наричат букви. Азбуките се бележат с </a:t>
            </a:r>
            <a:r>
              <a:rPr lang="bg-BG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главни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латински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bg-BG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гръцки букви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K,V,W,E,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др. Символите се бележат с </a:t>
            </a:r>
            <a:r>
              <a:rPr lang="bg-BG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малките латински букви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a,b,c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,….</a:t>
            </a:r>
          </a:p>
          <a:p>
            <a:pPr marL="0" indent="0" algn="just">
              <a:buNone/>
            </a:pPr>
            <a:r>
              <a:rPr lang="bg-BG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1: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Нека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 крайно множество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А=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,a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,….,a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Елементите на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са букви, а множеството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 азбука.</a:t>
            </a:r>
          </a:p>
          <a:p>
            <a:pPr marL="0" indent="0" algn="just">
              <a:buNone/>
            </a:pPr>
            <a:r>
              <a:rPr lang="bg-BG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2: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Нека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Тогава буквите са 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 азбука.</a:t>
            </a:r>
          </a:p>
        </p:txBody>
      </p:sp>
    </p:spTree>
    <p:extLst>
      <p:ext uri="{BB962C8B-B14F-4D97-AF65-F5344CB8AC3E}">
        <p14:creationId xmlns:p14="http://schemas.microsoft.com/office/powerpoint/2010/main" val="26227466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онтейнер за съдържание 4" descr="Картина, която съдържа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48C3C54F-565C-4712-826A-F9746275B5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04" y="1174287"/>
            <a:ext cx="10515600" cy="4105165"/>
          </a:xfrm>
        </p:spPr>
      </p:pic>
    </p:spTree>
    <p:extLst>
      <p:ext uri="{BB962C8B-B14F-4D97-AF65-F5344CB8AC3E}">
        <p14:creationId xmlns:p14="http://schemas.microsoft.com/office/powerpoint/2010/main" val="1003692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онтейнер за съдържание 4" descr="Картина, която съдържа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BC8FB64F-0F0C-4519-B6F7-F77F9FCDE4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540" y="1319154"/>
            <a:ext cx="10515600" cy="3181678"/>
          </a:xfrm>
        </p:spPr>
      </p:pic>
    </p:spTree>
    <p:extLst>
      <p:ext uri="{BB962C8B-B14F-4D97-AF65-F5344CB8AC3E}">
        <p14:creationId xmlns:p14="http://schemas.microsoft.com/office/powerpoint/2010/main" val="561443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ECA17A2-0394-4406-8854-B25BF0846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407" y="261431"/>
            <a:ext cx="5487186" cy="511568"/>
          </a:xfrm>
        </p:spPr>
        <p:txBody>
          <a:bodyPr>
            <a:noAutofit/>
          </a:bodyPr>
          <a:lstStyle/>
          <a:p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Допълнителна задача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F9AA2178-6263-425C-AB37-CB3C89028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749" y="1589955"/>
            <a:ext cx="10417404" cy="3293129"/>
          </a:xfrm>
        </p:spPr>
        <p:txBody>
          <a:bodyPr>
            <a:normAutofit/>
          </a:bodyPr>
          <a:lstStyle/>
          <a:p>
            <a:pPr algn="just"/>
            <a:r>
              <a:rPr lang="bg-BG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ЗАДАЧА:  </a:t>
            </a: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 се намери регулярен израз на азбуката </a:t>
            </a:r>
            <a:r>
              <a:rPr lang="bg-BG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А=</a:t>
            </a:r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US" sz="2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описващ регулярните езици, зададени неформално по следния начин: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всички думи които започват с „</a:t>
            </a:r>
            <a:r>
              <a:rPr lang="bg-BG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“;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всички думи които завършват с „</a:t>
            </a:r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всички думи които съдържат точно два пъти „</a:t>
            </a:r>
            <a:r>
              <a:rPr lang="bg-BG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“;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всички думи които съдържат поне два пъти „</a:t>
            </a:r>
            <a:r>
              <a:rPr lang="bg-BG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“;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всички думи които съдържат два пъти „</a:t>
            </a:r>
            <a:r>
              <a:rPr lang="bg-BG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 или два пъти „</a:t>
            </a:r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“;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всички думи които съдържат четно число пъти „</a:t>
            </a:r>
            <a:r>
              <a:rPr lang="bg-BG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“.</a:t>
            </a:r>
          </a:p>
          <a:p>
            <a:pPr marL="0" indent="0">
              <a:buNone/>
            </a:pP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30442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99CB7E4-51AE-5ACA-B35C-4D3E4B58A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6409"/>
          </a:xfrm>
        </p:spPr>
        <p:txBody>
          <a:bodyPr>
            <a:normAutofit fontScale="90000"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ДУМА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A7C9ED2-1288-3591-9F98-4D4EDCB5A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9699"/>
            <a:ext cx="10515600" cy="4351338"/>
          </a:xfrm>
        </p:spPr>
        <p:txBody>
          <a:bodyPr/>
          <a:lstStyle/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Всяка крайна редица от символи на дадена азбука се нарича дума над тази азбука. Думите се бележат с </a:t>
            </a:r>
            <a:r>
              <a:rPr lang="bg-BG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малките гръцки букви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Броят на символите в думата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определя нейната дължина. Означава се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d(α)</a:t>
            </a: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Думата с дължина 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 празната дума и се означава с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Две думи са равни, когато имат една и съща дължина и еднакви първи, втори и т.н. букви. Т.е. при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=а</a:t>
            </a:r>
            <a:r>
              <a:rPr lang="bg-BG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…..а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bg-BG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…b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казваме че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тогава и само тогава, когато 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en-US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=b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 всяко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=1…n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5690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898C140-13E1-44E3-2F97-F9FE4166D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rmAutofit fontScale="90000"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Дума - пример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05FF2336-5F27-8DE2-CCF5-56245E855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Дадена е азбуката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W={if, then, else,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a,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b,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c,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_}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Тогава: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β=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if_b_then_a_else_c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 дума над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дължина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)=11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if_a_then_b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 дума над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дължина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d(γ)=7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if_c_then_a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 дума над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дължина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d(θ)=7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Думите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са с равна дължина, но не са равни, т.е.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γ≠θ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,защото първите им две букви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_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съвпадат но имат различна 3-та буква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172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4875498-C951-6731-4517-CF5C80FC3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6409"/>
          </a:xfrm>
        </p:spPr>
        <p:txBody>
          <a:bodyPr>
            <a:noAutofit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Конкатенация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A40ABA75-7F8B-078F-83FB-3712DDD24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bg-BG" dirty="0"/>
              <a:t>	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Конкатенация (съединение, слепване) на думите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се нарича непосредственото записване на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след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се означава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Нека са дадени думите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=а</a:t>
            </a:r>
            <a:r>
              <a:rPr lang="bg-BG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…а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…b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тогава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=а</a:t>
            </a:r>
            <a:r>
              <a:rPr lang="bg-BG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bg-BG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…а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…b</a:t>
            </a:r>
            <a:r>
              <a:rPr lang="en-US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Конкатенацията на думи не е комутативна операция, а е асоциативна. За всеки три думи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 изпълнено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α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bg-BG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Пример:</a:t>
            </a:r>
          </a:p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Нека са дадени думите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=00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=11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над азбуката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К=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Намираме конкатенациите на думите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=0011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1100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Очевидно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≠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endParaRPr lang="bg-BG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971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210D14A-E1DC-73CB-605E-4ACE52F59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1822"/>
          </a:xfrm>
        </p:spPr>
        <p:txBody>
          <a:bodyPr>
            <a:noAutofit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Степени над дума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7C820E6-E9AC-EDDE-0EC3-A48DE2819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bg-BG" dirty="0"/>
              <a:t>	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Нека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 дума. Степените на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се дефинират по следния начин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α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bg-BG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αα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т.н.</a:t>
            </a:r>
          </a:p>
          <a:p>
            <a:pPr marL="0" indent="0" algn="just">
              <a:buNone/>
            </a:pPr>
            <a:r>
              <a:rPr lang="bg-BG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Пример: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Нека е дадена думата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над азбуката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L={a,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b,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c,…..,z}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 степените на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получаваме:</a:t>
            </a:r>
          </a:p>
          <a:p>
            <a:pPr algn="just"/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l-G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bg-BG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haha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hahaha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hahahaha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т.н.</a:t>
            </a:r>
          </a:p>
        </p:txBody>
      </p:sp>
    </p:spTree>
    <p:extLst>
      <p:ext uri="{BB962C8B-B14F-4D97-AF65-F5344CB8AC3E}">
        <p14:creationId xmlns:p14="http://schemas.microsoft.com/office/powerpoint/2010/main" val="1198408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022D92A-BE2A-AA0C-EE7D-EC62247A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5836"/>
          </a:xfrm>
        </p:spPr>
        <p:txBody>
          <a:bodyPr>
            <a:noAutofit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Формален език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6957085B-C8D4-3DF4-E8E1-320D26C17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114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dirty="0"/>
              <a:t>	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Формален език над дадена азбука се нарича всяко множество от думи над тази азбука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Бележи се с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buNone/>
            </a:pPr>
            <a:r>
              <a:rPr lang="bg-BG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Пример: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Множеството от синтактично правилни програми за даден програмен език може да се разглежда като формален език.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Нека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 формален език. Ако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 крайно множество от думи, то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 краен език. Ако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 безкрайно множество от думи, то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 безкраен език.</a:t>
            </a:r>
          </a:p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Пример: Ако е дадена азбуката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А=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{a, b, c}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формални езици дефинирани над нея: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L1={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a, aa, 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aab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bc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abc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 краен език, който съдържа точно 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думи.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L2={a</a:t>
            </a:r>
            <a:r>
              <a:rPr lang="en-US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|n≥0}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 безкраен език.</a:t>
            </a:r>
          </a:p>
        </p:txBody>
      </p:sp>
    </p:spTree>
    <p:extLst>
      <p:ext uri="{BB962C8B-B14F-4D97-AF65-F5344CB8AC3E}">
        <p14:creationId xmlns:p14="http://schemas.microsoft.com/office/powerpoint/2010/main" val="2192415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773E492-F055-06DE-8DC4-417201D91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5836"/>
          </a:xfrm>
        </p:spPr>
        <p:txBody>
          <a:bodyPr>
            <a:noAutofit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Операции на езици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15E792CD-2714-FE04-174C-163FF37CB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Нека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 формални езици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 съществуват следните операции над тях:</a:t>
            </a: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Обединени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∪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{w| w∈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∨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w∈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Сечение: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∩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 {w| w∈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∧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w∈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Разлика: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L1-L2 {w| w∈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∧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w∉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Произведение: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L1.L2 {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el-GR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∈L1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∈L2}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/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Произведението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L1.L2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езиците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 множество, което съдържа всички възможни конкатенации на думи от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01063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A888210-40F0-29E1-4181-842B495DC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8129"/>
          </a:xfrm>
        </p:spPr>
        <p:txBody>
          <a:bodyPr>
            <a:noAutofit/>
          </a:bodyPr>
          <a:lstStyle/>
          <a:p>
            <a:pPr algn="ctr"/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Операции на езици – примери: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046B4350-F462-5418-8E74-B545D72B9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247"/>
            <a:ext cx="10515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Нека са дадени езици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L1{0,01}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L2={1,11}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над азбуката </a:t>
            </a:r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К=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{0,1}</a:t>
            </a:r>
            <a:r>
              <a:rPr lang="bg-B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Да се извършат следните операции над езиците: обединение, сечение, разлика и произведение.</a:t>
            </a:r>
          </a:p>
          <a:p>
            <a:pPr marL="0" indent="0" algn="just">
              <a:buNone/>
            </a:pP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bg-BG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Решение:</a:t>
            </a:r>
          </a:p>
          <a:p>
            <a:pPr marL="0" indent="0" algn="just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∪</a:t>
            </a:r>
            <a:r>
              <a:rPr lang="bg-B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={0,01,1,11}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 algn="just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∩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={∅}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 algn="just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={0,01}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 algn="just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={01,011,0111}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26834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147957C897272649900626097587B969" ma:contentTypeVersion="13" ma:contentTypeDescription="Създаване на нов документ" ma:contentTypeScope="" ma:versionID="b85ce8ae7f48b7076c00c8c3339b7360">
  <xsd:schema xmlns:xsd="http://www.w3.org/2001/XMLSchema" xmlns:xs="http://www.w3.org/2001/XMLSchema" xmlns:p="http://schemas.microsoft.com/office/2006/metadata/properties" xmlns:ns2="7408c686-2d40-4470-b1c5-df01f7c5a86b" xmlns:ns3="1146c384-4c3a-4b59-b666-d585c51db4db" targetNamespace="http://schemas.microsoft.com/office/2006/metadata/properties" ma:root="true" ma:fieldsID="4b42fc49f3c0d008f898201e66622200" ns2:_="" ns3:_="">
    <xsd:import namespace="7408c686-2d40-4470-b1c5-df01f7c5a86b"/>
    <xsd:import namespace="1146c384-4c3a-4b59-b666-d585c51db4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8c686-2d40-4470-b1c5-df01f7c5a8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Етикети за изображения" ma:readOnly="false" ma:fieldId="{5cf76f15-5ced-4ddc-b409-7134ff3c332f}" ma:taxonomyMulti="true" ma:sspId="a41491e2-a57e-405b-a419-4b116967647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46c384-4c3a-4b59-b666-d585c51db4db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7a2e97a0-9709-41fd-a585-019792f45af7}" ma:internalName="TaxCatchAll" ma:showField="CatchAllData" ma:web="1146c384-4c3a-4b59-b666-d585c51db4d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съдържание"/>
        <xsd:element ref="dc:title" minOccurs="0" maxOccurs="1" ma:index="4" ma:displayName="Заглав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408c686-2d40-4470-b1c5-df01f7c5a86b">
      <Terms xmlns="http://schemas.microsoft.com/office/infopath/2007/PartnerControls"/>
    </lcf76f155ced4ddcb4097134ff3c332f>
    <TaxCatchAll xmlns="1146c384-4c3a-4b59-b666-d585c51db4db" xsi:nil="true"/>
  </documentManagement>
</p:properties>
</file>

<file path=customXml/itemProps1.xml><?xml version="1.0" encoding="utf-8"?>
<ds:datastoreItem xmlns:ds="http://schemas.openxmlformats.org/officeDocument/2006/customXml" ds:itemID="{D8C274CC-A274-4094-BB94-F96D0FDB0E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554CDA-1F63-48D0-BFE0-325C54DFF8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8c686-2d40-4470-b1c5-df01f7c5a86b"/>
    <ds:schemaRef ds:uri="1146c384-4c3a-4b59-b666-d585c51db4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7DF7CD-825C-41A5-982D-337168582A97}">
  <ds:schemaRefs>
    <ds:schemaRef ds:uri="http://schemas.microsoft.com/office/2006/metadata/properties"/>
    <ds:schemaRef ds:uri="http://schemas.microsoft.com/office/infopath/2007/PartnerControls"/>
    <ds:schemaRef ds:uri="7408c686-2d40-4470-b1c5-df01f7c5a86b"/>
    <ds:schemaRef ds:uri="1146c384-4c3a-4b59-b666-d585c51db4d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1277</Words>
  <Application>Microsoft Office PowerPoint</Application>
  <PresentationFormat>Широк екран</PresentationFormat>
  <Paragraphs>88</Paragraphs>
  <Slides>22</Slides>
  <Notes>2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22</vt:i4>
      </vt:variant>
    </vt:vector>
  </HeadingPairs>
  <TitlesOfParts>
    <vt:vector size="23" baseType="lpstr">
      <vt:lpstr>Тема на Office</vt:lpstr>
      <vt:lpstr>Регулярни Изрази</vt:lpstr>
      <vt:lpstr>АЗБУКА</vt:lpstr>
      <vt:lpstr>ДУМА</vt:lpstr>
      <vt:lpstr>Дума - пример</vt:lpstr>
      <vt:lpstr>Конкатенация</vt:lpstr>
      <vt:lpstr>Степени над дума</vt:lpstr>
      <vt:lpstr>Формален език</vt:lpstr>
      <vt:lpstr>Операции на езици</vt:lpstr>
      <vt:lpstr>Операции на езици – примери:</vt:lpstr>
      <vt:lpstr>Операции на езици – примери:</vt:lpstr>
      <vt:lpstr>Регулярни изрази</vt:lpstr>
      <vt:lpstr>Пример за регулярни изрази</vt:lpstr>
      <vt:lpstr>Някои регулярни изрази над азбуката А={0,1}</vt:lpstr>
      <vt:lpstr>Презентация на PowerPoint</vt:lpstr>
      <vt:lpstr>ЗАДАЧИ</vt:lpstr>
      <vt:lpstr>Презентация на PowerPoint</vt:lpstr>
      <vt:lpstr>Презентация на PowerPoint</vt:lpstr>
      <vt:lpstr>ЗАДАЧИ:</vt:lpstr>
      <vt:lpstr>Презентация на PowerPoint</vt:lpstr>
      <vt:lpstr>Презентация на PowerPoint</vt:lpstr>
      <vt:lpstr>Презентация на PowerPoint</vt:lpstr>
      <vt:lpstr>Допълнителна задача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Регулярни Изрази</dc:title>
  <dc:creator>ас. Матьо Динев</dc:creator>
  <cp:lastModifiedBy>ас. Матьо Динев</cp:lastModifiedBy>
  <cp:revision>17</cp:revision>
  <dcterms:created xsi:type="dcterms:W3CDTF">2021-12-13T12:54:51Z</dcterms:created>
  <dcterms:modified xsi:type="dcterms:W3CDTF">2025-01-30T16:57:25Z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0x010100147957C897272649900626097587B969</vt:lpwstr>
  </property>
  <property fmtid="{D5CDD505-2E9C-101B-9397-08002B2CF9AE}" pid="3" name="MediaServiceImageTags">
    <vt:lpwstr/>
  </property>
</Properties>
</file>

<file path=docProps/thumbnail.jpeg>
</file>